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88" r:id="rId17"/>
    <p:sldId id="289" r:id="rId18"/>
    <p:sldId id="1130" r:id="rId19"/>
    <p:sldId id="1129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0D46-C10F-46FF-B3F2-E03F142B2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2C4BB-0FA4-4EA0-9550-75608B637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4A011-DC63-4379-970B-0C7BBD84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43F8-22AE-4415-8FAF-6A3C050C7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ABAB-0340-47BE-B8BF-01433288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80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775D-3C07-48DA-A258-9873D875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14358-4217-45DF-85ED-B81766D99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05053-D51D-4BAE-BABE-FAD7F5F7F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80903-2BEE-4531-AC4A-709DEEFB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FC87F-4B0F-4BEF-82D4-EE006AE1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23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19E21-B9F9-4F8B-A8B8-AE3AED630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50284-189D-42E8-8459-841571A8B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B0943-D51C-4BE9-83DA-2F5A656E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C61C3-8D9F-4369-8345-739F0F8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15CAA-7274-43AC-BAEB-E6B94C4E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00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D67F-9718-4EDF-992B-991FA9FD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83BA-EABB-4690-B1E8-1EAC6037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29012-5AAF-4DDC-8587-DFF4A9D7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88EBB-93AE-4557-B526-76F6B8AF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F8BFD-48EA-4448-B3E7-81A59262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55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CB6E-0E82-4AF8-BAD3-33109C87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CB5A7-C853-4191-8B20-4836C3C0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53F7B-6FF7-497D-8EAA-B5FC96CB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41D9-13CA-4603-9B5A-8490D0BB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4B4B-285F-4731-8E40-6306BE9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26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BCD9-E332-4B6E-B921-4875991D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0A714-FC95-4FD0-8EE4-216D7C51E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FEE2-2F8C-41DE-8F0C-D2C3EB0B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2F8A5-9BC7-4F98-9B9E-1A6028CF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43EBC-6FCA-49DE-BF99-C1616D5E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AA6E6-D17A-4226-A599-17D76D7A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120D-7121-4CE6-94CF-680C2D44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82290-92F2-4ECB-A089-F176E7014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CFB8B-B7F2-4A94-B6B4-01F102B25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60F5D-F004-47B3-9406-D71D4F654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5D855-97E2-4244-8BF6-0F8D0A2DE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2195F-29FD-4EC9-AF1C-D3445A07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A64EC-EC5A-43E5-A435-455F4D53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BD5B4-479A-47AF-90E5-5C3609E3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86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02CF-5A1B-4649-A128-FC5A1BFD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D0A84-2E4A-42CA-9FBB-E9C1E40B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78349-F1F6-427A-B5C7-0EB9B889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BFF19-FD2E-453D-999B-F05A4D9B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43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27B8F-5024-453D-92C3-6F4485A6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2B9B6-E50E-4D8C-898F-177FA21C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96753-1639-44BA-84BD-46CE0ED6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55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9E57-5E8F-4A94-A18A-F64CC458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7324-9141-48AE-8500-29BD48361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C4BD3-40B4-4D27-9F57-C25561EBC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564F3-047C-4783-B3A0-23A3FF0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2A14-F2E6-4938-BB20-A4F437CB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A93AF-3068-429E-A618-80BABD65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4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DDDC-293C-48A4-9145-A08FDA88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FA7A5-37AA-4B91-A951-E14FCE25D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2F427-BAE5-4301-A39F-BB4E1FF6A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1F8EC-8040-442D-8EAC-BE478EA7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C488E-3663-4E30-8056-D4AB4999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20F8B-F987-45EF-B860-6F9384DB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59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253CE-792D-48B0-A94C-599FF55D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FC9D-6AF7-4188-986C-B3BE1893D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031A5-7BB5-4D0A-B3AE-47C20DD8F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8719F-D499-4729-8631-33CEDAA28C05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7DFC0-BF6F-49A3-92BB-002847D50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5B04-68CA-4A73-8D5E-F24AB9AE0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DC0FC-98A4-4311-9656-3BC3972BA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0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view of Basics"/>
          <p:cNvSpPr txBox="1">
            <a:spLocks noGrp="1"/>
          </p:cNvSpPr>
          <p:nvPr>
            <p:ph type="title"/>
          </p:nvPr>
        </p:nvSpPr>
        <p:spPr>
          <a:xfrm>
            <a:off x="838200" y="2629895"/>
            <a:ext cx="10515600" cy="1325564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r>
              <a:t>Review of Basics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Hypothesis Space - Representation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75987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Hypothesis Space - Representations</a:t>
            </a:r>
          </a:p>
        </p:txBody>
      </p:sp>
      <p:graphicFrame>
        <p:nvGraphicFramePr>
          <p:cNvPr id="314" name="Table"/>
          <p:cNvGraphicFramePr/>
          <p:nvPr/>
        </p:nvGraphicFramePr>
        <p:xfrm>
          <a:off x="838200" y="1435777"/>
          <a:ext cx="10258070" cy="5046470"/>
        </p:xfrm>
        <a:graphic>
          <a:graphicData uri="http://schemas.openxmlformats.org/drawingml/2006/table">
            <a:tbl>
              <a:tblPr bandRow="1"/>
              <a:tblGrid>
                <a:gridCol w="5129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7310">
                <a:tc>
                  <a:txBody>
                    <a:bodyPr/>
                    <a:lstStyle/>
                    <a:p>
                      <a:pPr algn="l">
                        <a:lnSpc>
                          <a:spcPct val="170000"/>
                        </a:lnSpc>
                        <a:defRPr sz="1800"/>
                      </a:pPr>
                      <a:r>
                        <a:rPr sz="2700"/>
                        <a:t>3. Multivariate Linear Function
4. Single Layer Perceptron 
5. Multi-Layer NN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7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160">
                <a:tc>
                  <a:txBody>
                    <a:bodyPr/>
                    <a:lstStyle/>
                    <a:p>
                      <a:pPr algn="l">
                        <a:defRPr sz="27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7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© Daniel S. Weld"/>
          <p:cNvSpPr txBox="1"/>
          <p:nvPr/>
        </p:nvSpPr>
        <p:spPr>
          <a:xfrm>
            <a:off x="2026920" y="6414760"/>
            <a:ext cx="2042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© Daniel S. Weld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5966688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18" name="E:\pedro\part1\image4.jpg" descr="E:\pedro\part1\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© Daniel S. Weld"/>
          <p:cNvSpPr txBox="1"/>
          <p:nvPr/>
        </p:nvSpPr>
        <p:spPr>
          <a:xfrm>
            <a:off x="2026920" y="6414760"/>
            <a:ext cx="2042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© Daniel S. Weld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5966688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22" name="E:\pedro\part1\image5.jpg" descr="E:\pedro\part1\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Need to make assumptions…"/>
          <p:cNvSpPr txBox="1">
            <a:spLocks noGrp="1"/>
          </p:cNvSpPr>
          <p:nvPr>
            <p:ph type="body" idx="1"/>
          </p:nvPr>
        </p:nvSpPr>
        <p:spPr>
          <a:xfrm>
            <a:off x="991888" y="1600200"/>
            <a:ext cx="10208224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700"/>
              </a:spcBef>
              <a:defRPr sz="3200"/>
            </a:pPr>
            <a:r>
              <a:t>Need to make assumptions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har char="–"/>
            </a:pPr>
            <a:r>
              <a:t>Experience alone doesn’t allow us to make conclusions about unseen data instances</a:t>
            </a:r>
          </a:p>
          <a:p>
            <a:pPr marL="285750" lvl="1" indent="171450">
              <a:lnSpc>
                <a:spcPct val="100000"/>
              </a:lnSpc>
              <a:spcBef>
                <a:spcPts val="0"/>
              </a:spcBef>
              <a:buSzTx/>
              <a:buNone/>
            </a:pPr>
            <a:endParaRPr/>
          </a:p>
          <a:p>
            <a:pPr marL="342900" indent="-342900">
              <a:lnSpc>
                <a:spcPct val="100000"/>
              </a:lnSpc>
              <a:spcBef>
                <a:spcPts val="700"/>
              </a:spcBef>
              <a:defRPr sz="3200"/>
            </a:pPr>
            <a:r>
              <a:t>Two types of bias: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har char="–"/>
              <a:defRPr>
                <a:solidFill>
                  <a:srgbClr val="FF0000"/>
                </a:solidFill>
              </a:defRPr>
            </a:pPr>
            <a:r>
              <a:t>Restriction:</a:t>
            </a:r>
            <a:r>
              <a:rPr>
                <a:solidFill>
                  <a:srgbClr val="000000"/>
                </a:solidFill>
              </a:rPr>
              <a:t> Limit the hypothesis space  (e.g., look at rules)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har char="–"/>
              <a:defRPr>
                <a:solidFill>
                  <a:srgbClr val="FF0000"/>
                </a:solidFill>
              </a:defRPr>
            </a:pPr>
            <a:r>
              <a:t>Preference: </a:t>
            </a:r>
            <a:r>
              <a:rPr>
                <a:solidFill>
                  <a:srgbClr val="000000"/>
                </a:solidFill>
              </a:rPr>
              <a:t>Impose ordering on hypothesis space (e.g., more general, consistent with data)</a:t>
            </a:r>
          </a:p>
        </p:txBody>
      </p:sp>
      <p:sp>
        <p:nvSpPr>
          <p:cNvPr id="325" name="Rectangle"/>
          <p:cNvSpPr/>
          <p:nvPr/>
        </p:nvSpPr>
        <p:spPr>
          <a:xfrm>
            <a:off x="1219200" y="5638800"/>
            <a:ext cx="6629400" cy="457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Inductive Bias"/>
          <p:cNvSpPr txBox="1"/>
          <p:nvPr/>
        </p:nvSpPr>
        <p:spPr>
          <a:xfrm>
            <a:off x="764576" y="457199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Inductive Bias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Daniel S. Weld"/>
          <p:cNvSpPr txBox="1"/>
          <p:nvPr/>
        </p:nvSpPr>
        <p:spPr>
          <a:xfrm>
            <a:off x="2026920" y="6414760"/>
            <a:ext cx="2042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© Daniel S. Weld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5966688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30" name="E:\pedro\part1\image6.jpg" descr="E:\pedro\part1\image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52600"/>
            <a:ext cx="2895600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© Daniel S. Weld"/>
          <p:cNvSpPr txBox="1"/>
          <p:nvPr/>
        </p:nvSpPr>
        <p:spPr>
          <a:xfrm>
            <a:off x="2026920" y="6414760"/>
            <a:ext cx="204216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t>© Daniel S. Weld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5966688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35" name="E:\pedro\part1\image7.jpg" descr="E:\pedro\part1\image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981200"/>
            <a:ext cx="289560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Rounded Rectangle"/>
          <p:cNvSpPr/>
          <p:nvPr/>
        </p:nvSpPr>
        <p:spPr>
          <a:xfrm>
            <a:off x="4724400" y="5181600"/>
            <a:ext cx="1066800" cy="304800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x1 ⇒ y…"/>
          <p:cNvSpPr txBox="1"/>
          <p:nvPr/>
        </p:nvSpPr>
        <p:spPr>
          <a:xfrm>
            <a:off x="2514600" y="4791075"/>
            <a:ext cx="1676400" cy="1050765"/>
          </a:xfrm>
          <a:prstGeom prst="rect">
            <a:avLst/>
          </a:prstGeom>
          <a:ln w="3175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x</a:t>
            </a:r>
            <a:r>
              <a:rPr baseline="-25000"/>
              <a:t>1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Þ </a:t>
            </a:r>
            <a:r>
              <a:t>y</a:t>
            </a:r>
          </a:p>
          <a:p>
            <a:r>
              <a:t>x</a:t>
            </a:r>
            <a:r>
              <a:rPr baseline="-25000"/>
              <a:t>3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Þ </a:t>
            </a:r>
            <a:r>
              <a:t>y</a:t>
            </a:r>
          </a:p>
          <a:p>
            <a:r>
              <a:t>x</a:t>
            </a:r>
            <a:r>
              <a:rPr baseline="-25000"/>
              <a:t>4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Þ </a:t>
            </a:r>
            <a:r>
              <a:t>y</a:t>
            </a:r>
          </a:p>
        </p:txBody>
      </p:sp>
      <p:cxnSp>
        <p:nvCxnSpPr>
          <p:cNvPr id="339" name="Connection Line"/>
          <p:cNvCxnSpPr>
            <a:stCxn id="338" idx="0"/>
            <a:endCxn id="337" idx="0"/>
          </p:cNvCxnSpPr>
          <p:nvPr/>
        </p:nvCxnSpPr>
        <p:spPr>
          <a:xfrm>
            <a:off x="3352800" y="5316457"/>
            <a:ext cx="1905000" cy="17543"/>
          </a:xfrm>
          <a:prstGeom prst="straightConnector1">
            <a:avLst/>
          </a:prstGeom>
          <a:ln w="3175">
            <a:solidFill>
              <a:srgbClr val="4A7EBB"/>
            </a:solidFill>
            <a:headEnd type="triangle"/>
            <a:tailEnd type="triangle"/>
          </a:ln>
        </p:spPr>
      </p:cxn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 advAuto="0"/>
      <p:bldP spid="338" grpId="0" animBg="1" advAuto="0"/>
      <p:bldP spid="33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malizing the learning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Formalizing the learning problem</a:t>
            </a:r>
          </a:p>
        </p:txBody>
      </p:sp>
      <p:pic>
        <p:nvPicPr>
          <p:cNvPr id="231" name="Screenshot 2019-11-18 at 9.13.33 PM.png" descr="Screenshot 2019-11-18 at 9.13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30" y="1690687"/>
            <a:ext cx="7813977" cy="4228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306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rmalizing the learning problem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89309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Formalizing the learning problem</a:t>
            </a:r>
          </a:p>
        </p:txBody>
      </p:sp>
      <p:pic>
        <p:nvPicPr>
          <p:cNvPr id="234" name="Screenshot 2019-11-18 at 9.30.45 PM.png" descr="Screenshot 2019-11-18 at 9.30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8" y="1454434"/>
            <a:ext cx="7589498" cy="478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F5866-4133-43DC-9BC8-16944CB6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98" y="1265367"/>
            <a:ext cx="3535014" cy="1956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02E99-FF2C-4FBA-8409-9E4FA9CF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10" y="4310810"/>
            <a:ext cx="4400590" cy="5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0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2FDC-3932-400B-B45C-9490B5FD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Difficulty in ML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A3308-DB6F-482E-96E2-03B87BC0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4" y="1901687"/>
            <a:ext cx="11192842" cy="3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31DB2-332D-4B20-B5B4-ABF11FE3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0" y="413412"/>
            <a:ext cx="11443479" cy="55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Inductive Learning"/>
          <p:cNvSpPr txBox="1">
            <a:spLocks noGrp="1"/>
          </p:cNvSpPr>
          <p:nvPr>
            <p:ph type="title" idx="4294967295"/>
          </p:nvPr>
        </p:nvSpPr>
        <p:spPr>
          <a:xfrm>
            <a:off x="840896" y="306312"/>
            <a:ext cx="9529951" cy="11430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Inductive Learning</a:t>
            </a:r>
          </a:p>
        </p:txBody>
      </p:sp>
      <p:sp>
        <p:nvSpPr>
          <p:cNvPr id="239" name="Inductive learning or “Prediction”:…"/>
          <p:cNvSpPr txBox="1">
            <a:spLocks noGrp="1"/>
          </p:cNvSpPr>
          <p:nvPr>
            <p:ph type="body" idx="4294967295"/>
          </p:nvPr>
        </p:nvSpPr>
        <p:spPr>
          <a:xfrm>
            <a:off x="1981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700"/>
              </a:spcBef>
              <a:defRPr sz="3200" b="1"/>
            </a:pPr>
            <a:r>
              <a:t>Inductive learning</a:t>
            </a:r>
            <a:r>
              <a:rPr b="0"/>
              <a:t> or “</a:t>
            </a:r>
            <a:r>
              <a:t>Prediction”</a:t>
            </a:r>
            <a:r>
              <a:rPr b="0"/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har char="–"/>
              <a:defRPr b="1"/>
            </a:pPr>
            <a:r>
              <a:t>Given</a:t>
            </a:r>
            <a:r>
              <a:rPr b="0"/>
              <a:t> examples of a function </a:t>
            </a:r>
            <a:r>
              <a:rPr b="0" i="1"/>
              <a:t>(X, F(X))</a:t>
            </a:r>
            <a:endParaRPr i="1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har char="–"/>
              <a:defRPr b="1"/>
            </a:pPr>
            <a:r>
              <a:t>Predict</a:t>
            </a:r>
            <a:r>
              <a:rPr b="0"/>
              <a:t> function </a:t>
            </a:r>
            <a:r>
              <a:rPr b="0" i="1"/>
              <a:t>F(X)</a:t>
            </a:r>
            <a:r>
              <a:rPr b="0"/>
              <a:t>  for new examples </a:t>
            </a:r>
            <a:r>
              <a:rPr b="0" i="1"/>
              <a:t>X</a:t>
            </a:r>
          </a:p>
        </p:txBody>
      </p:sp>
      <p:sp>
        <p:nvSpPr>
          <p:cNvPr id="240" name="Classification…"/>
          <p:cNvSpPr txBox="1"/>
          <p:nvPr/>
        </p:nvSpPr>
        <p:spPr>
          <a:xfrm>
            <a:off x="1318285" y="3129248"/>
            <a:ext cx="9052562" cy="273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ts val="300"/>
              </a:spcBef>
              <a:buSzPct val="100000"/>
              <a:buChar char="•"/>
              <a:defRPr sz="3200">
                <a:solidFill>
                  <a:srgbClr val="0033CC"/>
                </a:solidFill>
              </a:defRPr>
            </a:pPr>
            <a:r>
              <a:t>Classification</a:t>
            </a:r>
          </a:p>
          <a:p>
            <a:pPr marL="742950" lvl="1" indent="-285750">
              <a:lnSpc>
                <a:spcPct val="85000"/>
              </a:lnSpc>
              <a:spcBef>
                <a:spcPts val="300"/>
              </a:spcBef>
              <a:buSzPct val="100000"/>
              <a:buChar char=" "/>
              <a:defRPr sz="2800" i="1"/>
            </a:pPr>
            <a:r>
              <a:t>F(X) = </a:t>
            </a:r>
            <a:r>
              <a:rPr i="0"/>
              <a:t>Discrete </a:t>
            </a:r>
          </a:p>
          <a:p>
            <a:pPr marL="342900" indent="-342900">
              <a:lnSpc>
                <a:spcPct val="85000"/>
              </a:lnSpc>
              <a:spcBef>
                <a:spcPts val="300"/>
              </a:spcBef>
              <a:buSzPct val="100000"/>
              <a:buChar char="•"/>
              <a:defRPr sz="3200">
                <a:solidFill>
                  <a:srgbClr val="0033CC"/>
                </a:solidFill>
              </a:defRPr>
            </a:pPr>
            <a:r>
              <a:t>Regression</a:t>
            </a:r>
          </a:p>
          <a:p>
            <a:pPr marL="742950" lvl="1" indent="-285750">
              <a:lnSpc>
                <a:spcPct val="85000"/>
              </a:lnSpc>
              <a:spcBef>
                <a:spcPts val="300"/>
              </a:spcBef>
              <a:buSzPct val="100000"/>
              <a:buChar char=" "/>
              <a:defRPr sz="2800" i="1"/>
            </a:pPr>
            <a:r>
              <a:t>F(X) = </a:t>
            </a:r>
            <a:r>
              <a:rPr i="0"/>
              <a:t>Continuous </a:t>
            </a:r>
          </a:p>
          <a:p>
            <a:pPr marL="342900" indent="-342900">
              <a:lnSpc>
                <a:spcPct val="85000"/>
              </a:lnSpc>
              <a:spcBef>
                <a:spcPts val="300"/>
              </a:spcBef>
              <a:buSzPct val="100000"/>
              <a:buChar char="•"/>
              <a:defRPr sz="3200">
                <a:solidFill>
                  <a:srgbClr val="0033CC"/>
                </a:solidFill>
              </a:defRPr>
            </a:pPr>
            <a:r>
              <a:t>Probability estimation</a:t>
            </a:r>
          </a:p>
          <a:p>
            <a:pPr marL="742950" lvl="1" indent="-285750">
              <a:lnSpc>
                <a:spcPct val="85000"/>
              </a:lnSpc>
              <a:spcBef>
                <a:spcPts val="300"/>
              </a:spcBef>
              <a:buSzPct val="100000"/>
              <a:buChar char=" "/>
              <a:defRPr sz="2800" i="1"/>
            </a:pPr>
            <a:r>
              <a:t>F(X)</a:t>
            </a:r>
            <a:r>
              <a:rPr i="0"/>
              <a:t> = Probability</a:t>
            </a:r>
            <a:r>
              <a:t>(X):</a:t>
            </a:r>
          </a:p>
        </p:txBody>
      </p:sp>
      <p:grpSp>
        <p:nvGrpSpPr>
          <p:cNvPr id="243" name="Inductive learning involves the process of learning by example – where a system tries to induce a general rule from a set of observed instances. Supervised learning is a form of inductive learning."/>
          <p:cNvGrpSpPr/>
          <p:nvPr/>
        </p:nvGrpSpPr>
        <p:grpSpPr>
          <a:xfrm>
            <a:off x="6096000" y="3129248"/>
            <a:ext cx="4811480" cy="2723070"/>
            <a:chOff x="0" y="0"/>
            <a:chExt cx="4811479" cy="2723068"/>
          </a:xfrm>
        </p:grpSpPr>
        <p:sp>
          <p:nvSpPr>
            <p:cNvPr id="242" name="Inductive learning involves the process of learning by example – where a system tries to induce a general rule from a set of observed instances. Supervised learning is a form of inductive learning."/>
            <p:cNvSpPr txBox="1"/>
            <p:nvPr/>
          </p:nvSpPr>
          <p:spPr>
            <a:xfrm>
              <a:off x="38100" y="38100"/>
              <a:ext cx="4735280" cy="2646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 defTabSz="457200">
                <a:lnSpc>
                  <a:spcPts val="5100"/>
                </a:lnSpc>
                <a:defRPr sz="24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/>
                <a:t>Inductive learning</a:t>
              </a:r>
              <a:r>
                <a:t> involves the process of </a:t>
              </a:r>
              <a:r>
                <a:rPr b="1"/>
                <a:t>learning</a:t>
              </a:r>
              <a:r>
                <a:t> by example – where a system tries to induce a general rule from a set of observed instances. </a:t>
              </a:r>
              <a:r>
                <a:rPr b="1">
                  <a:solidFill>
                    <a:srgbClr val="942192"/>
                  </a:solidFill>
                </a:rPr>
                <a:t>Supervised learning</a:t>
              </a:r>
              <a:r>
                <a:rPr>
                  <a:solidFill>
                    <a:srgbClr val="942192"/>
                  </a:solidFill>
                </a:rPr>
                <a:t> is a form of </a:t>
              </a:r>
              <a:r>
                <a:rPr b="1">
                  <a:solidFill>
                    <a:srgbClr val="942192"/>
                  </a:solidFill>
                </a:rPr>
                <a:t>inductive learning</a:t>
              </a:r>
              <a:r>
                <a:rPr>
                  <a:solidFill>
                    <a:srgbClr val="942192"/>
                  </a:solidFill>
                </a:rPr>
                <a:t>.</a:t>
              </a:r>
            </a:p>
          </p:txBody>
        </p:sp>
        <p:pic>
          <p:nvPicPr>
            <p:cNvPr id="241" name="Inductive learning involves the process of learning by example – where a system tries to induce a general rule from a set of observed instances. Supervised learning is a form of inductive learning. Inductive learning involves the process of learning by e" descr="Inductive learning involves the process of learning by example – where a system tries to induce a general rule from a set of observed instances. Supervised learning is a form of inductive learning. Inductive learning involves the process of learning by example – where a system tries to induce a general rule from a set of observed instances. Supervised learning is a form of inductive learning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811480" cy="272306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Memorization and Gener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Memorization and Generalization</a:t>
            </a:r>
          </a:p>
        </p:txBody>
      </p:sp>
      <p:graphicFrame>
        <p:nvGraphicFramePr>
          <p:cNvPr id="342" name="Table"/>
          <p:cNvGraphicFramePr/>
          <p:nvPr/>
        </p:nvGraphicFramePr>
        <p:xfrm>
          <a:off x="1178484" y="1523970"/>
          <a:ext cx="9399525" cy="3855902"/>
        </p:xfrm>
        <a:graphic>
          <a:graphicData uri="http://schemas.openxmlformats.org/drawingml/2006/table">
            <a:tbl>
              <a:tblPr bandRow="1"/>
              <a:tblGrid>
                <a:gridCol w="453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491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90000"/>
                        </a:lnSpc>
                        <a:defRPr sz="1800"/>
                      </a:pPr>
                      <a:r>
                        <a:rPr sz="2500" b="1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Memorization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90000"/>
                        </a:lnSpc>
                        <a:defRPr sz="1800"/>
                      </a:pPr>
                      <a:r>
                        <a:rPr sz="2500" b="1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Generalization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200"/>
                        <a:t>To commit to memory; learn so as to remember.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200"/>
                        <a:t>To form general principles or conclusions from detailed facts, experience, etc.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45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Memorizing, given facts, is an obvious task in learning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To identify the rules, to </a:t>
                      </a:r>
                      <a:r>
                        <a:rPr i="1"/>
                        <a:t>generalize</a:t>
                      </a:r>
                      <a:r>
                        <a:t>, allows the system to make predictions on unknown data.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35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Done by storing the input samples explicitly, or by identifying the concept behind the input data, and memorizing their general rules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Removes the need to store a large number of input samples
Reduce the amount of memory needed, and produce a very efficient method of memorization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rminology"/>
          <p:cNvSpPr txBox="1">
            <a:spLocks noGrp="1"/>
          </p:cNvSpPr>
          <p:nvPr>
            <p:ph type="title"/>
          </p:nvPr>
        </p:nvSpPr>
        <p:spPr>
          <a:xfrm>
            <a:off x="605709" y="63201"/>
            <a:ext cx="10515601" cy="955485"/>
          </a:xfrm>
          <a:prstGeom prst="rect">
            <a:avLst/>
          </a:prstGeom>
        </p:spPr>
        <p:txBody>
          <a:bodyPr/>
          <a:lstStyle/>
          <a:p>
            <a:r>
              <a: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rPr>
              <a:t>Terminology</a:t>
            </a:r>
            <a:r>
              <a:t> </a:t>
            </a:r>
          </a:p>
        </p:txBody>
      </p:sp>
      <p:pic>
        <p:nvPicPr>
          <p:cNvPr id="246" name="Screenshot 2019-11-24 at 7.42.05 AM.png" descr="Screenshot 2019-11-24 at 7.42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90" y="1018685"/>
            <a:ext cx="10050620" cy="5839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"/>
          <p:cNvSpPr/>
          <p:nvPr/>
        </p:nvSpPr>
        <p:spPr>
          <a:xfrm>
            <a:off x="3009900" y="2489200"/>
            <a:ext cx="6705600" cy="3124200"/>
          </a:xfrm>
          <a:prstGeom prst="rect">
            <a:avLst/>
          </a:prstGeom>
          <a:ln w="38100">
            <a:solidFill>
              <a:srgbClr val="385D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0.0 1.0 2.0 3.0 4.0 5.0 6.0"/>
          <p:cNvSpPr txBox="1"/>
          <p:nvPr/>
        </p:nvSpPr>
        <p:spPr>
          <a:xfrm>
            <a:off x="2903220" y="5765800"/>
            <a:ext cx="699516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0.0	1.0	2.0	3.0	4.0	5.0	6.0	</a:t>
            </a:r>
          </a:p>
        </p:txBody>
      </p:sp>
      <p:sp>
        <p:nvSpPr>
          <p:cNvPr id="250" name="0.0 1.0 2.0 3.0"/>
          <p:cNvSpPr txBox="1"/>
          <p:nvPr/>
        </p:nvSpPr>
        <p:spPr>
          <a:xfrm rot="16200000">
            <a:off x="-854537" y="2132156"/>
            <a:ext cx="699516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0.0	1.0	2.0	3.0	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1790700" y="1346200"/>
            <a:ext cx="5207512" cy="762000"/>
            <a:chOff x="0" y="0"/>
            <a:chExt cx="5207511" cy="762000"/>
          </a:xfrm>
        </p:grpSpPr>
        <p:sp>
          <p:nvSpPr>
            <p:cNvPr id="251" name="Shape"/>
            <p:cNvSpPr/>
            <p:nvPr/>
          </p:nvSpPr>
          <p:spPr>
            <a:xfrm>
              <a:off x="0" y="0"/>
              <a:ext cx="5207512" cy="76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7" y="0"/>
                  </a:moveTo>
                  <a:cubicBezTo>
                    <a:pt x="1297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97" y="21600"/>
                    <a:pt x="2897" y="21600"/>
                  </a:cubicBezTo>
                  <a:lnTo>
                    <a:pt x="14486" y="21600"/>
                  </a:lnTo>
                  <a:cubicBezTo>
                    <a:pt x="16087" y="21600"/>
                    <a:pt x="17384" y="19988"/>
                    <a:pt x="17384" y="18000"/>
                  </a:cubicBezTo>
                  <a:lnTo>
                    <a:pt x="21600" y="19817"/>
                  </a:lnTo>
                  <a:lnTo>
                    <a:pt x="17384" y="12600"/>
                  </a:lnTo>
                  <a:lnTo>
                    <a:pt x="17384" y="3600"/>
                  </a:lnTo>
                  <a:cubicBezTo>
                    <a:pt x="17384" y="1612"/>
                    <a:pt x="16087" y="0"/>
                    <a:pt x="14486" y="0"/>
                  </a:cubicBezTo>
                  <a:lnTo>
                    <a:pt x="10140" y="0"/>
                  </a:lnTo>
                  <a:close/>
                </a:path>
              </a:pathLst>
            </a:custGeom>
            <a:noFill/>
            <a:ln w="25400" cap="flat">
              <a:solidFill>
                <a:srgbClr val="D12BA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/>
              </a:pPr>
              <a:endParaRPr/>
            </a:p>
          </p:txBody>
        </p:sp>
        <p:sp>
          <p:nvSpPr>
            <p:cNvPr id="252" name="Hypothesis:…"/>
            <p:cNvSpPr/>
            <p:nvPr/>
          </p:nvSpPr>
          <p:spPr>
            <a:xfrm>
              <a:off x="199195" y="381000"/>
              <a:ext cx="393212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/>
              </a:pPr>
              <a:r>
                <a:t>Hypothesis:</a:t>
              </a:r>
            </a:p>
            <a:p>
              <a:pPr algn="ctr">
                <a:defRPr sz="2400"/>
              </a:pPr>
              <a:r>
                <a:t>Function for labeling examples</a:t>
              </a:r>
            </a:p>
          </p:txBody>
        </p:sp>
      </p:grpSp>
      <p:sp>
        <p:nvSpPr>
          <p:cNvPr id="254" name="Rectangle"/>
          <p:cNvSpPr/>
          <p:nvPr/>
        </p:nvSpPr>
        <p:spPr>
          <a:xfrm>
            <a:off x="3009900" y="2489200"/>
            <a:ext cx="6705600" cy="3124200"/>
          </a:xfrm>
          <a:prstGeom prst="rect">
            <a:avLst/>
          </a:prstGeom>
          <a:ln w="38100">
            <a:solidFill>
              <a:srgbClr val="385D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+"/>
          <p:cNvSpPr txBox="1"/>
          <p:nvPr/>
        </p:nvSpPr>
        <p:spPr>
          <a:xfrm>
            <a:off x="4351020" y="3098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56" name="+"/>
          <p:cNvSpPr txBox="1"/>
          <p:nvPr/>
        </p:nvSpPr>
        <p:spPr>
          <a:xfrm>
            <a:off x="3360420" y="3479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57" name="+"/>
          <p:cNvSpPr txBox="1"/>
          <p:nvPr/>
        </p:nvSpPr>
        <p:spPr>
          <a:xfrm>
            <a:off x="3589020" y="45466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58" name="+"/>
          <p:cNvSpPr txBox="1"/>
          <p:nvPr/>
        </p:nvSpPr>
        <p:spPr>
          <a:xfrm>
            <a:off x="4732020" y="4724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59" name="+"/>
          <p:cNvSpPr txBox="1"/>
          <p:nvPr/>
        </p:nvSpPr>
        <p:spPr>
          <a:xfrm>
            <a:off x="5189220" y="3098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60" name="+"/>
          <p:cNvSpPr txBox="1"/>
          <p:nvPr/>
        </p:nvSpPr>
        <p:spPr>
          <a:xfrm>
            <a:off x="4884420" y="2717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61" name="+"/>
          <p:cNvSpPr txBox="1"/>
          <p:nvPr/>
        </p:nvSpPr>
        <p:spPr>
          <a:xfrm>
            <a:off x="5265420" y="40132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62" name="+"/>
          <p:cNvSpPr txBox="1"/>
          <p:nvPr/>
        </p:nvSpPr>
        <p:spPr>
          <a:xfrm>
            <a:off x="5494020" y="4724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63" name="-"/>
          <p:cNvSpPr txBox="1"/>
          <p:nvPr/>
        </p:nvSpPr>
        <p:spPr>
          <a:xfrm>
            <a:off x="5951220" y="31750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64" name="-"/>
          <p:cNvSpPr txBox="1"/>
          <p:nvPr/>
        </p:nvSpPr>
        <p:spPr>
          <a:xfrm>
            <a:off x="6408420" y="3327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65" name="-"/>
          <p:cNvSpPr txBox="1"/>
          <p:nvPr/>
        </p:nvSpPr>
        <p:spPr>
          <a:xfrm>
            <a:off x="6332220" y="4089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66" name="-"/>
          <p:cNvSpPr txBox="1"/>
          <p:nvPr/>
        </p:nvSpPr>
        <p:spPr>
          <a:xfrm>
            <a:off x="6103620" y="47752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67" name="-"/>
          <p:cNvSpPr txBox="1"/>
          <p:nvPr/>
        </p:nvSpPr>
        <p:spPr>
          <a:xfrm>
            <a:off x="7322819" y="49276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68" name="-"/>
          <p:cNvSpPr txBox="1"/>
          <p:nvPr/>
        </p:nvSpPr>
        <p:spPr>
          <a:xfrm>
            <a:off x="6941819" y="34290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69" name="-"/>
          <p:cNvSpPr txBox="1"/>
          <p:nvPr/>
        </p:nvSpPr>
        <p:spPr>
          <a:xfrm>
            <a:off x="4655820" y="3708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0" name="-"/>
          <p:cNvSpPr txBox="1"/>
          <p:nvPr/>
        </p:nvSpPr>
        <p:spPr>
          <a:xfrm>
            <a:off x="7627619" y="4089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1" name="-"/>
          <p:cNvSpPr txBox="1"/>
          <p:nvPr/>
        </p:nvSpPr>
        <p:spPr>
          <a:xfrm>
            <a:off x="7399019" y="28702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2" name="-"/>
          <p:cNvSpPr txBox="1"/>
          <p:nvPr/>
        </p:nvSpPr>
        <p:spPr>
          <a:xfrm>
            <a:off x="4427220" y="3962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3" name="+"/>
          <p:cNvSpPr txBox="1"/>
          <p:nvPr/>
        </p:nvSpPr>
        <p:spPr>
          <a:xfrm>
            <a:off x="5722620" y="4114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74" name="+"/>
          <p:cNvSpPr txBox="1"/>
          <p:nvPr/>
        </p:nvSpPr>
        <p:spPr>
          <a:xfrm>
            <a:off x="6103620" y="26416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75" name="+"/>
          <p:cNvSpPr txBox="1"/>
          <p:nvPr/>
        </p:nvSpPr>
        <p:spPr>
          <a:xfrm>
            <a:off x="3512820" y="26416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76" name="-"/>
          <p:cNvSpPr txBox="1"/>
          <p:nvPr/>
        </p:nvSpPr>
        <p:spPr>
          <a:xfrm>
            <a:off x="7094219" y="4241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7" name="-"/>
          <p:cNvSpPr txBox="1"/>
          <p:nvPr/>
        </p:nvSpPr>
        <p:spPr>
          <a:xfrm>
            <a:off x="8008619" y="30988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8" name="-"/>
          <p:cNvSpPr txBox="1"/>
          <p:nvPr/>
        </p:nvSpPr>
        <p:spPr>
          <a:xfrm>
            <a:off x="8389619" y="4343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t>-</a:t>
            </a:r>
          </a:p>
        </p:txBody>
      </p:sp>
      <p:sp>
        <p:nvSpPr>
          <p:cNvPr id="279" name="+"/>
          <p:cNvSpPr txBox="1"/>
          <p:nvPr/>
        </p:nvSpPr>
        <p:spPr>
          <a:xfrm>
            <a:off x="7475219" y="35814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80" name="+"/>
          <p:cNvSpPr txBox="1"/>
          <p:nvPr/>
        </p:nvSpPr>
        <p:spPr>
          <a:xfrm>
            <a:off x="6332220" y="2413000"/>
            <a:ext cx="441961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00B05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281" name="Line"/>
          <p:cNvSpPr/>
          <p:nvPr/>
        </p:nvSpPr>
        <p:spPr>
          <a:xfrm flipV="1">
            <a:off x="5448299" y="1955799"/>
            <a:ext cx="1600201" cy="3886202"/>
          </a:xfrm>
          <a:prstGeom prst="line">
            <a:avLst/>
          </a:prstGeom>
          <a:ln w="38100">
            <a:solidFill>
              <a:srgbClr val="FF33CC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84" name="Group"/>
          <p:cNvGrpSpPr/>
          <p:nvPr/>
        </p:nvGrpSpPr>
        <p:grpSpPr>
          <a:xfrm>
            <a:off x="7048500" y="2635865"/>
            <a:ext cx="1143000" cy="392470"/>
            <a:chOff x="0" y="0"/>
            <a:chExt cx="1143000" cy="392469"/>
          </a:xfrm>
        </p:grpSpPr>
        <p:sp>
          <p:nvSpPr>
            <p:cNvPr id="282" name="Rounded Rectangle"/>
            <p:cNvSpPr/>
            <p:nvPr/>
          </p:nvSpPr>
          <p:spPr>
            <a:xfrm>
              <a:off x="0" y="5734"/>
              <a:ext cx="1143000" cy="381001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FF33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283" name="Label: -"/>
            <p:cNvSpPr txBox="1"/>
            <p:nvPr/>
          </p:nvSpPr>
          <p:spPr>
            <a:xfrm>
              <a:off x="64311" y="-1"/>
              <a:ext cx="101437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/>
              </a:pPr>
              <a:r>
                <a:t>Label: </a:t>
              </a:r>
              <a:r>
                <a:rPr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4838700" y="2559665"/>
            <a:ext cx="1295400" cy="392470"/>
            <a:chOff x="0" y="0"/>
            <a:chExt cx="1295400" cy="392469"/>
          </a:xfrm>
        </p:grpSpPr>
        <p:sp>
          <p:nvSpPr>
            <p:cNvPr id="285" name="Rounded Rectangle"/>
            <p:cNvSpPr/>
            <p:nvPr/>
          </p:nvSpPr>
          <p:spPr>
            <a:xfrm>
              <a:off x="0" y="5734"/>
              <a:ext cx="1295400" cy="381001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FF33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00B050"/>
                  </a:solidFill>
                </a:defRPr>
              </a:pPr>
              <a:endParaRPr/>
            </a:p>
          </p:txBody>
        </p:sp>
        <p:sp>
          <p:nvSpPr>
            <p:cNvPr id="286" name="Label: +"/>
            <p:cNvSpPr txBox="1"/>
            <p:nvPr/>
          </p:nvSpPr>
          <p:spPr>
            <a:xfrm>
              <a:off x="64311" y="-1"/>
              <a:ext cx="116677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/>
              </a:pPr>
              <a:r>
                <a:t>Label: </a:t>
              </a:r>
              <a:r>
                <a:rPr>
                  <a:solidFill>
                    <a:srgbClr val="00B050"/>
                  </a:solidFill>
                </a:rPr>
                <a:t>+</a:t>
              </a:r>
            </a:p>
          </p:txBody>
        </p:sp>
      </p:grpSp>
      <p:sp>
        <p:nvSpPr>
          <p:cNvPr id="288" name="?"/>
          <p:cNvSpPr txBox="1"/>
          <p:nvPr/>
        </p:nvSpPr>
        <p:spPr>
          <a:xfrm>
            <a:off x="5798820" y="3657600"/>
            <a:ext cx="441961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0B0F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89" name="?"/>
          <p:cNvSpPr txBox="1"/>
          <p:nvPr/>
        </p:nvSpPr>
        <p:spPr>
          <a:xfrm>
            <a:off x="3970020" y="2717800"/>
            <a:ext cx="441961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0B0F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90" name="?"/>
          <p:cNvSpPr txBox="1"/>
          <p:nvPr/>
        </p:nvSpPr>
        <p:spPr>
          <a:xfrm>
            <a:off x="8008619" y="4694237"/>
            <a:ext cx="441961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0B0F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91" name="?"/>
          <p:cNvSpPr txBox="1"/>
          <p:nvPr/>
        </p:nvSpPr>
        <p:spPr>
          <a:xfrm>
            <a:off x="6256020" y="3810000"/>
            <a:ext cx="441961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0B0F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92" name="Hypothesis Function"/>
          <p:cNvSpPr txBox="1"/>
          <p:nvPr/>
        </p:nvSpPr>
        <p:spPr>
          <a:xfrm>
            <a:off x="800100" y="349864"/>
            <a:ext cx="9997441" cy="731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457200"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Hypothesis Function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  <p:bldP spid="281" grpId="0" animBg="1" advAuto="0"/>
      <p:bldP spid="284" grpId="0" animBg="1" advAuto="0"/>
      <p:bldP spid="287" grpId="0" animBg="1" advAuto="0"/>
      <p:bldP spid="288" grpId="0" animBg="1" advAuto="0"/>
      <p:bldP spid="289" grpId="0" animBg="1" advAuto="0"/>
      <p:bldP spid="290" grpId="0" animBg="1" advAuto="0"/>
      <p:bldP spid="29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upervised Learning – Formal N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Supervised Learning – Formal Notation</a:t>
            </a:r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1135"/>
            <a:ext cx="7924800" cy="39258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roup"/>
          <p:cNvGrpSpPr/>
          <p:nvPr/>
        </p:nvGrpSpPr>
        <p:grpSpPr>
          <a:xfrm>
            <a:off x="4279437" y="5253935"/>
            <a:ext cx="2362201" cy="573089"/>
            <a:chOff x="0" y="0"/>
            <a:chExt cx="2362200" cy="573087"/>
          </a:xfrm>
        </p:grpSpPr>
        <p:sp>
          <p:nvSpPr>
            <p:cNvPr id="296" name="Rectangle"/>
            <p:cNvSpPr/>
            <p:nvPr/>
          </p:nvSpPr>
          <p:spPr>
            <a:xfrm>
              <a:off x="0" y="0"/>
              <a:ext cx="2362200" cy="5730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3">
                  <a:lumOff val="8823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7" name="{1, ..., k} , class labels k"/>
            <p:cNvSpPr txBox="1"/>
            <p:nvPr/>
          </p:nvSpPr>
          <p:spPr>
            <a:xfrm>
              <a:off x="45719" y="129847"/>
              <a:ext cx="2270762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{1, ..., k} , class labels k</a:t>
              </a:r>
            </a:p>
          </p:txBody>
        </p:sp>
      </p:grpSp>
      <p:pic>
        <p:nvPicPr>
          <p:cNvPr id="299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71" y="5343629"/>
            <a:ext cx="352426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ypothesis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Hypothesis Function</a:t>
            </a:r>
          </a:p>
        </p:txBody>
      </p:sp>
      <p:pic>
        <p:nvPicPr>
          <p:cNvPr id="302" name="Screenshot 2019-11-24 at 7.53.31 AM.png" descr="Screenshot 2019-11-24 at 7.53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97" y="2078121"/>
            <a:ext cx="7076666" cy="44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Hypothesis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Hypothesis Function</a:t>
            </a:r>
          </a:p>
        </p:txBody>
      </p:sp>
      <p:pic>
        <p:nvPicPr>
          <p:cNvPr id="305" name="Screenshot 2019-11-24 at 7.34.05 AM.png" descr="Screenshot 2019-11-24 at 7.3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88" y="1973262"/>
            <a:ext cx="8788401" cy="420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ypothesis Space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75987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Hypothesis Space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94" y="1690687"/>
            <a:ext cx="9473406" cy="5167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Hypothesis Space - Representation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75987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Hypothesis Space - Representations</a:t>
            </a:r>
          </a:p>
        </p:txBody>
      </p:sp>
      <p:graphicFrame>
        <p:nvGraphicFramePr>
          <p:cNvPr id="311" name="Table"/>
          <p:cNvGraphicFramePr/>
          <p:nvPr/>
        </p:nvGraphicFramePr>
        <p:xfrm>
          <a:off x="685800" y="1454988"/>
          <a:ext cx="11042345" cy="4992814"/>
        </p:xfrm>
        <a:graphic>
          <a:graphicData uri="http://schemas.openxmlformats.org/drawingml/2006/table">
            <a:tbl>
              <a:tblPr bandRow="1"/>
              <a:tblGrid>
                <a:gridCol w="3866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64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700"/>
                        <a:t>1. Decision Tree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4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700"/>
                        <a:t>2. Linear Function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88B170-5C55-4353-937C-AAA44CBFC53C}"/>
</file>

<file path=customXml/itemProps2.xml><?xml version="1.0" encoding="utf-8"?>
<ds:datastoreItem xmlns:ds="http://schemas.openxmlformats.org/officeDocument/2006/customXml" ds:itemID="{24FF9665-ED51-4034-BF7A-98D93E1627BB}"/>
</file>

<file path=customXml/itemProps3.xml><?xml version="1.0" encoding="utf-8"?>
<ds:datastoreItem xmlns:ds="http://schemas.openxmlformats.org/officeDocument/2006/customXml" ds:itemID="{109368B2-2987-4566-8CA4-509460FE08A8}"/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423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Carlito</vt:lpstr>
      <vt:lpstr>Georgia</vt:lpstr>
      <vt:lpstr>Symbol</vt:lpstr>
      <vt:lpstr>Times New Roman</vt:lpstr>
      <vt:lpstr>Office Theme</vt:lpstr>
      <vt:lpstr>Review of Basics</vt:lpstr>
      <vt:lpstr>Inductive Learning</vt:lpstr>
      <vt:lpstr>Terminology </vt:lpstr>
      <vt:lpstr>PowerPoint Presentation</vt:lpstr>
      <vt:lpstr>Supervised Learning – Formal Notation</vt:lpstr>
      <vt:lpstr>Hypothesis Function</vt:lpstr>
      <vt:lpstr>Hypothesis Function</vt:lpstr>
      <vt:lpstr>Hypothesis Space</vt:lpstr>
      <vt:lpstr>Hypothesis Space - Representations</vt:lpstr>
      <vt:lpstr>Hypothesis Space -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Formalizing the learning problem</vt:lpstr>
      <vt:lpstr>Formalizing the learning problem</vt:lpstr>
      <vt:lpstr>Difficulty in ML</vt:lpstr>
      <vt:lpstr>PowerPoint Presentation</vt:lpstr>
      <vt:lpstr>Memorization and Generalization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Basics</dc:title>
  <dc:creator>Selvi C (CSE)</dc:creator>
  <cp:lastModifiedBy>Selvi C (CSE)</cp:lastModifiedBy>
  <cp:revision>2</cp:revision>
  <dcterms:created xsi:type="dcterms:W3CDTF">2021-02-19T02:27:27Z</dcterms:created>
  <dcterms:modified xsi:type="dcterms:W3CDTF">2021-02-19T02:47:15Z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